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44"/>
  </p:notesMasterIdLst>
  <p:sldIdLst>
    <p:sldId id="256" r:id="rId5"/>
    <p:sldId id="315" r:id="rId6"/>
    <p:sldId id="319" r:id="rId7"/>
    <p:sldId id="316" r:id="rId8"/>
    <p:sldId id="317" r:id="rId9"/>
    <p:sldId id="263" r:id="rId10"/>
    <p:sldId id="298" r:id="rId11"/>
    <p:sldId id="296" r:id="rId12"/>
    <p:sldId id="314" r:id="rId13"/>
    <p:sldId id="297" r:id="rId14"/>
    <p:sldId id="286" r:id="rId15"/>
    <p:sldId id="318" r:id="rId16"/>
    <p:sldId id="300" r:id="rId17"/>
    <p:sldId id="320" r:id="rId18"/>
    <p:sldId id="322" r:id="rId19"/>
    <p:sldId id="301" r:id="rId20"/>
    <p:sldId id="273" r:id="rId21"/>
    <p:sldId id="312" r:id="rId22"/>
    <p:sldId id="264" r:id="rId23"/>
    <p:sldId id="265" r:id="rId24"/>
    <p:sldId id="266" r:id="rId25"/>
    <p:sldId id="267" r:id="rId26"/>
    <p:sldId id="302" r:id="rId27"/>
    <p:sldId id="303" r:id="rId28"/>
    <p:sldId id="304" r:id="rId29"/>
    <p:sldId id="321" r:id="rId30"/>
    <p:sldId id="326" r:id="rId31"/>
    <p:sldId id="305" r:id="rId32"/>
    <p:sldId id="294" r:id="rId33"/>
    <p:sldId id="323" r:id="rId34"/>
    <p:sldId id="307" r:id="rId35"/>
    <p:sldId id="324" r:id="rId36"/>
    <p:sldId id="269" r:id="rId37"/>
    <p:sldId id="306" r:id="rId38"/>
    <p:sldId id="309" r:id="rId39"/>
    <p:sldId id="308" r:id="rId40"/>
    <p:sldId id="282" r:id="rId41"/>
    <p:sldId id="328" r:id="rId42"/>
    <p:sldId id="327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9029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2" autoAdjust="0"/>
    <p:restoredTop sz="94660"/>
  </p:normalViewPr>
  <p:slideViewPr>
    <p:cSldViewPr snapToGrid="0">
      <p:cViewPr varScale="1">
        <p:scale>
          <a:sx n="82" d="100"/>
          <a:sy n="82" d="100"/>
        </p:scale>
        <p:origin x="691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4T19:59:52.4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1 845 24575,'3'-1'0,"0"0"0,0 0 0,0-1 0,0 1 0,0 0 0,0-1 0,0 0 0,-1 0 0,1 0 0,-1 0 0,1 0 0,-1 0 0,0-1 0,3-2 0,8-8 0,184-157 0,-55 46 0,-104 87 0,-30 28 0,0 0 0,1 1 0,0 0 0,0 1 0,12-7 0,82-50 0,51-26 0,-122 74 0,-2 0 0,0-2 0,49-40 0,71-84-1365,-134 130-5461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4T20:34:02.1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24575,'0'805'0,"0"-801"0,0 0 0,0 0 0,0 0 0,1 1 0,-1-1 0,1 0 0,0 0 0,0 0 0,0-1 0,4 7 0,-4-9 0,0 0 0,0 0 0,0 0 0,0 0 0,0 0 0,1 0 0,-1 0 0,0 0 0,1-1 0,-1 1 0,1-1 0,-1 1 0,1-1 0,-1 0 0,1 1 0,-1-1 0,1 0 0,-1 0 0,1 0 0,-1 0 0,1 0 0,-1 0 0,1 0 0,-1-1 0,1 1 0,-1-1 0,1 1 0,-1-1 0,1 1 0,2-3 0,141-63 0,-24 9 0,653-256 0,-326 134 0,-411 165 0,3-3 0,48-13 0,-50 24-1365,-21 5-5461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4T19:59:54.7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0 337 24575,'0'-4'0,"0"-7"0,0-4 0,0-6 0,0-2 0,0-3 0,0 0 0,0-1 0,0 0 0,5 0 0,1 0 0,4 5 0,0 2 0,-1-1 0,-2 0 0,-3 3-8191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4T19:59:57.2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24575,'30'0'0,"1"1"0,-1 1 0,44 10 0,35 3 0,-20-3 0,-16 1-1365,-56-6-5461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4T20:00:01.4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24575,'3'1'0,"-1"1"0,1-1 0,0 1 0,-1 0 0,0 0 0,1 1 0,-1-1 0,0 0 0,0 1 0,0-1 0,-1 1 0,1 0 0,2 4 0,9 12 0,101 84 0,-76-61 0,32 49 0,-5-8 0,-47-61 0,3 2 0,22 36 0,-14-20 0,53 60 0,-52-65 0,-1-2 0,113 138 0,-135-163-227,-1-1-1,1 0 1,1-1-1,-1 0 1,14 9-1,-3-3-6598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4T20:00:03.6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24575,'0'520'-1365,"0"-498"-5461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4T20:00:05.3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24575,'521'0'0,"-515"0"-105,0 0 0,0 0 0,0 1 0,0 0 0,0 0 0,-1 0 0,1 0 0,0 1 0,0 0 0,-1 0 0,0 1 0,8 4 0,-1 3-6721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4T20:00:29.3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2158 159 24575,'-125'-1'0,"0"-6"0,0-5 0,-143-33 0,158 20 0,-169-16 0,170 30 0,-86-4 0,94 14 0,-146 4 0,227 0 0,1 2 0,0 0 0,0 0 0,0 2 0,1 0 0,0 2 0,1 0 0,-19 12 0,-12 6 0,33-19 0,1 1 0,0 1 0,1 0 0,0 1 0,1 0 0,0 1 0,-18 23 0,5 0 0,-37 69 0,56-92 0,1 0 0,1 1 0,0 0 0,0 0 0,2 0 0,-1 0 0,2 1 0,-1 16 0,2-1 0,1 1 0,9 50 0,-7-66 0,2 1 0,-1-1 0,2 0 0,0-1 0,0 1 0,2-1 0,-1 0 0,2-1 0,0 0 0,0 0 0,1-1 0,0 0 0,1-1 0,0 0 0,23 15 0,4 0 0,1-2 0,1-2 0,1-1 0,44 14 0,-2-6 0,1-4 0,166 26 0,-137-40 0,200-8 0,-155-5 0,-47 3 0,445-13 0,-442 4 0,0-5 0,205-53 0,-178 29 0,69-21 0,-204 57 0,0-1 0,0 1 0,0-1 0,0-1 0,0 1 0,-1-1 0,1 1 0,-1-2 0,0 1 0,0 0 0,-1-1 0,8-10 0,-6 6 0,0 0 0,-1-1 0,0 1 0,-1-1 0,0 0 0,-1 0 0,3-14 0,-1-5 0,-2-1 0,-1 1 0,-1 0 0,-5-56 0,1 70 0,0 0 0,-1 0 0,0 0 0,-1 0 0,-1 1 0,-1 0 0,0 0 0,0 0 0,-1 1 0,-1 0 0,-1 1 0,1 0 0,-2 0 0,0 1 0,-16-13 0,3 4 0,-1 2 0,0 1 0,-1 0 0,-1 2 0,-1 1 0,-50-18 0,27 15-227,0 1-1,-1 3 1,0 3-1,-1 1 1,-81-2-1,111 11-6598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4T20:00:32.4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3579 1 24575,'-40'1'0,"-74"13"0,32-2 0,-1129 67 0,767-66 0,-1 40 0,33 35 0,321-63 0,0 4 0,-128 61 0,146-55 0,-118 62 0,157-76 0,18-13 0,1 1 0,1 1 0,-21 17 0,30-22 0,0 0 0,1 0 0,0 1 0,0-1 0,0 1 0,1 0 0,0 0 0,0 0 0,0 0 0,1 0 0,0 1 0,-3 12 0,3-1 0,1 0 0,0 0 0,1 0 0,1 0 0,1 0 0,0-1 0,1 1 0,2-1 0,-1 1 0,8 16 0,3 3 0,2 0 0,1-1 0,35 49 0,-32-55 0,3-1 0,0-2 0,1 0 0,45 35 0,126 82 0,-92-74 0,2-6 0,149 67 0,-194-105 0,2-2 0,0-3 0,1-3 0,2-3 0,131 13 0,245-29 0,-246-5 0,-122 3 0,142-25 0,-195 24 0,201-46 0,-119 26 0,106-12 0,-87 17 0,0 2 0,-67 11 0,0-2 0,85-25 0,-86 15 0,-11 5 0,68-30 0,-92 33 0,-1 2 0,0 0 0,-1-2 0,0 0 0,-1-1 0,0 0 0,0-1 0,21-23 0,17-26 0,113-139 0,-117 132 0,-30 43 0,-2 0 0,0-1 0,-1-2 0,-2 1 0,18-45 0,-24 39 0,-1-1 0,-1 0 0,-2 0 0,-2 0 0,-1 0 0,-1-1 0,-6-49 0,3 70 0,-1 1 0,0 0 0,-1 0 0,0 1 0,-1-1 0,0 1 0,-1 0 0,-1 0 0,0 1 0,0-1 0,-1 1 0,0 1 0,-1 0 0,-14-13 0,-15-11 0,-2 2 0,-62-38 0,74 51 0,12 9 0,0 0 0,-1 2 0,0 0 0,-34-11 0,-75-8 0,113 24-195,1 0 0,0-1 0,-1 0 0,1-1 0,1 0 0,-16-9 0,7 3-6631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4T20:33:59.8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2222 24575,'1'-3'0,"0"0"0,0 0 0,1 0 0,-1 0 0,0 1 0,1-1 0,0 0 0,0 1 0,0-1 0,0 1 0,5-5 0,1-2 0,160-185 0,-33 40 0,87-95 0,-98 112 0,19-25 0,90-100 0,91-115 0,-318 370 0,63-74 0,67-86 0,-81 99 0,3 2 0,127-109 0,-108 108-1365,-64 57-5461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2D80A8-0F55-1C46-B0CE-3BD6F1EFDBAF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2FA2B6-1545-6C4F-A6D2-357BB0941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564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084EF34-F1FA-5BF8-502E-535A751A29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A0F118B-2E2B-F287-AF3F-298AD81150A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23122" y="1738588"/>
            <a:ext cx="5953539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1612955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1441B84-6749-8C77-0BFC-96E4D01307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E3D73A-CB36-616F-C93D-84A63BB56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EF4CC4C-772A-C8B2-BA7F-72F61949E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53514" y="6329234"/>
            <a:ext cx="6299886" cy="365125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F63BA68-3423-4419-A464-2C84F553C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6656" y="630692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8F377299-36CD-E049-B4A4-56FC7F2EF3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778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B8B8B6E-AAEC-3E5F-47E0-4F4A60F7BC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5CBAC5-0A41-6DBE-2DAC-06287323D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B3A144-CBDD-AB2E-F4A2-33010D26ED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314366-FEA0-02B2-0A2D-61AD148B9B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2F46D5C5-E05A-5466-7305-4BC0D9B4B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53514" y="6329234"/>
            <a:ext cx="6299886" cy="365125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3E0FA48-13A9-DA54-4771-09FA435D6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6656" y="630692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8F377299-36CD-E049-B4A4-56FC7F2EF3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8017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6A0EBA9-29DD-BFA1-AB1D-C9E4878D1C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5CBAC5-0A41-6DBE-2DAC-06287323D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B3A144-CBDD-AB2E-F4A2-33010D26ED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314366-FEA0-02B2-0A2D-61AD148B9B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E7244C7-7C24-E27E-B342-076C9294F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53514" y="6329234"/>
            <a:ext cx="6299886" cy="365125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C7CDCB3-D0E9-1826-C02D-585C374BD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6656" y="630692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8F377299-36CD-E049-B4A4-56FC7F2EF3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2283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8F85E57-8C69-C30D-C767-B58C4C3379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21A28C5-6E8B-9583-C6ED-C471B1376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6C0C7E-A8FE-EA84-C9AF-A99EAF117D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5F0616-D75A-07C2-A49C-3E3D5F85EE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D7A9DE20-69F5-38EE-0DF0-AACAF7740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53514" y="6329234"/>
            <a:ext cx="6299886" cy="365125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FD24722-6FD6-6C56-42DC-0E8879719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6656" y="630692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8F377299-36CD-E049-B4A4-56FC7F2EF3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4834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3259BCA-46C1-AB52-1792-0C3E11FFC7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21A28C5-6E8B-9583-C6ED-C471B1376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6C0C7E-A8FE-EA84-C9AF-A99EAF117D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5F0616-D75A-07C2-A49C-3E3D5F85EE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F59663B9-D5E4-CA46-7DBB-05638D675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53514" y="6329234"/>
            <a:ext cx="6299886" cy="365125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980720D-E1FA-0DE7-1339-02DB1EF01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6656" y="630692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8F377299-36CD-E049-B4A4-56FC7F2EF3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541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red rectangle with a white rectangle&#10;&#10;Description automatically generated">
            <a:extLst>
              <a:ext uri="{FF2B5EF4-FFF2-40B4-BE49-F238E27FC236}">
                <a16:creationId xmlns:a16="http://schemas.microsoft.com/office/drawing/2014/main" id="{173483D4-4488-7CD0-399F-3F6BB9EAEE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7156258-D3C3-194B-D3BC-A139FAAD103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19230" y="2062162"/>
            <a:ext cx="5953539" cy="2387600"/>
          </a:xfrm>
        </p:spPr>
        <p:txBody>
          <a:bodyPr anchor="b"/>
          <a:lstStyle>
            <a:lvl1pPr algn="ctr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1848895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rectangle with pink lines&#10;&#10;Description automatically generated">
            <a:extLst>
              <a:ext uri="{FF2B5EF4-FFF2-40B4-BE49-F238E27FC236}">
                <a16:creationId xmlns:a16="http://schemas.microsoft.com/office/drawing/2014/main" id="{5024F9AD-C255-03CE-F5D5-F27EF909CE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7156258-D3C3-194B-D3BC-A139FAAD103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19230" y="2062162"/>
            <a:ext cx="5953539" cy="2387600"/>
          </a:xfrm>
        </p:spPr>
        <p:txBody>
          <a:bodyPr anchor="b"/>
          <a:lstStyle>
            <a:lvl1pPr algn="ctr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132912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rectangle with a white background&#10;&#10;Description automatically generated">
            <a:extLst>
              <a:ext uri="{FF2B5EF4-FFF2-40B4-BE49-F238E27FC236}">
                <a16:creationId xmlns:a16="http://schemas.microsoft.com/office/drawing/2014/main" id="{23B16C7C-98D7-9E7B-7A2B-8DC8888897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7156258-D3C3-194B-D3BC-A139FAAD103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19230" y="2062162"/>
            <a:ext cx="5953539" cy="2387600"/>
          </a:xfrm>
        </p:spPr>
        <p:txBody>
          <a:bodyPr anchor="b"/>
          <a:lstStyle>
            <a:lvl1pPr algn="ctr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53074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8DB66D3-7D81-599F-4095-3AB67629B9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A25D6A-94EC-958E-EF42-940B61B57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C1B471-0FD5-05A1-4406-9161817D2E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0A2D802-7B28-24FB-BA0A-317BA63DA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53514" y="6329234"/>
            <a:ext cx="6299886" cy="365125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7ED3E72-B41B-57EC-AE50-3FF1CC930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6656" y="630692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8F377299-36CD-E049-B4A4-56FC7F2EF3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674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8DB66D3-7D81-599F-4095-3AB67629B9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A25D6A-94EC-958E-EF42-940B61B57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C1B471-0FD5-05A1-4406-9161817D2E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FB0B07D-D416-198B-F44B-51FE94E13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53514" y="6329234"/>
            <a:ext cx="6299886" cy="365125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49791EF-8210-93AB-FB37-810A360F5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6656" y="630692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8F377299-36CD-E049-B4A4-56FC7F2EF3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559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5749973-C300-A89E-953B-E25B45C837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AA5D1-558A-15C3-1D4F-707E300A32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AAB780-F508-7C87-2286-8A04BEEF7E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2469613-FFD7-C9FB-8840-A9EC1268B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53514" y="6329234"/>
            <a:ext cx="6299886" cy="365125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174658D-39ED-D14A-84F5-A864CB878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6656" y="630692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8F377299-36CD-E049-B4A4-56FC7F2EF3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D081109-3689-264C-2187-A88C88E0E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44220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76F065D-1CE1-63D1-45EC-70F0008A8C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3D7FF16-07CD-7464-D104-2588901AA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AA5D1-558A-15C3-1D4F-707E300A32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AAB780-F508-7C87-2286-8A04BEEF7E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EE8880C-6235-8AD2-DC05-10BD33516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53514" y="6329234"/>
            <a:ext cx="6299886" cy="365125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B9E3D9F-D12E-1230-D609-BEDFFEF90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6656" y="630692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8F377299-36CD-E049-B4A4-56FC7F2EF3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579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BC3257B-4344-4E92-9F72-C7865C3259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B107D0E-25EC-9B86-A228-1F4B5597B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53514" y="6329234"/>
            <a:ext cx="6299886" cy="365125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0DF3AA-7BDF-7172-B83D-9C0FDC7EA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6656" y="630692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8F377299-36CD-E049-B4A4-56FC7F2EF3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977C023-DF11-FB38-2A7E-9B53FF1BA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98792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3A61A5-28DE-A12C-4342-97742606D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DCFC93-CEAD-E175-839C-326443CCFF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388CD0B-2144-DC6A-20CD-2E97B1E517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53514" y="6329234"/>
            <a:ext cx="6299886" cy="365125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9C20DC6-970B-3BF0-2707-5A264CDA8D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06922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8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8F377299-36CD-E049-B4A4-56FC7F2EF3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79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61" r:id="rId3"/>
    <p:sldLayoutId id="2147483662" r:id="rId4"/>
    <p:sldLayoutId id="2147483650" r:id="rId5"/>
    <p:sldLayoutId id="2147483663" r:id="rId6"/>
    <p:sldLayoutId id="2147483652" r:id="rId7"/>
    <p:sldLayoutId id="2147483664" r:id="rId8"/>
    <p:sldLayoutId id="2147483654" r:id="rId9"/>
    <p:sldLayoutId id="2147483665" r:id="rId10"/>
    <p:sldLayoutId id="2147483656" r:id="rId11"/>
    <p:sldLayoutId id="2147483666" r:id="rId12"/>
    <p:sldLayoutId id="2147483657" r:id="rId13"/>
    <p:sldLayoutId id="2147483667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monapp.org/" TargetMode="External"/><Relationship Id="rId2" Type="http://schemas.openxmlformats.org/officeDocument/2006/relationships/hyperlink" Target="http://www.applytexas.org/" TargetMode="Externa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customXml" Target="../ink/ink6.xml"/><Relationship Id="rId18" Type="http://schemas.openxmlformats.org/officeDocument/2006/relationships/image" Target="../media/image27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24.png"/><Relationship Id="rId17" Type="http://schemas.openxmlformats.org/officeDocument/2006/relationships/customXml" Target="../ink/ink8.xml"/><Relationship Id="rId2" Type="http://schemas.openxmlformats.org/officeDocument/2006/relationships/image" Target="../media/image19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10" Type="http://schemas.openxmlformats.org/officeDocument/2006/relationships/image" Target="../media/image23.png"/><Relationship Id="rId4" Type="http://schemas.openxmlformats.org/officeDocument/2006/relationships/image" Target="../media/image20.png"/><Relationship Id="rId9" Type="http://schemas.openxmlformats.org/officeDocument/2006/relationships/customXml" Target="../ink/ink4.xml"/><Relationship Id="rId1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customXml" Target="../ink/ink10.xml"/><Relationship Id="rId4" Type="http://schemas.openxmlformats.org/officeDocument/2006/relationships/image" Target="../media/image31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0D621-51C7-E23F-15D4-897FB0CCBE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Rising Senior Workshop</a:t>
            </a:r>
            <a:br>
              <a:rPr lang="en-US" dirty="0"/>
            </a:br>
            <a:r>
              <a:rPr lang="en-US" dirty="0"/>
              <a:t>April 15, 2025</a:t>
            </a:r>
          </a:p>
        </p:txBody>
      </p:sp>
    </p:spTree>
    <p:extLst>
      <p:ext uri="{BB962C8B-B14F-4D97-AF65-F5344CB8AC3E}">
        <p14:creationId xmlns:p14="http://schemas.microsoft.com/office/powerpoint/2010/main" val="34355970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BFB55-38EE-5733-CB8F-1618B71B8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5953"/>
            <a:ext cx="10515600" cy="1325563"/>
          </a:xfrm>
        </p:spPr>
        <p:txBody>
          <a:bodyPr/>
          <a:lstStyle/>
          <a:p>
            <a:r>
              <a:rPr lang="en-US" dirty="0"/>
              <a:t>College Enrollment Benchmarks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4BBAF1D-0046-5B92-8076-980FECC0BA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76663"/>
            <a:ext cx="10515600" cy="4351338"/>
          </a:xfrm>
        </p:spPr>
        <p:txBody>
          <a:bodyPr/>
          <a:lstStyle/>
          <a:p>
            <a:r>
              <a:rPr lang="en-US" b="1" dirty="0"/>
              <a:t>Some colleges are test optional. BUT…you still need TSI for enrollment placement. </a:t>
            </a:r>
          </a:p>
          <a:p>
            <a:r>
              <a:rPr lang="en-US" b="1" dirty="0"/>
              <a:t>Acceptance is not enrollment</a:t>
            </a:r>
          </a:p>
          <a:p>
            <a:r>
              <a:rPr lang="en-US" b="1" dirty="0"/>
              <a:t>Students on free/reduced lunch are eligible for a fee waiver</a:t>
            </a:r>
          </a:p>
          <a:p>
            <a:endParaRPr lang="en-US" b="1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3D8689-8FA7-C391-3472-5CD8EE455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545D45-342F-CE54-9AAA-B435D5E81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7299-36CD-E049-B4A4-56FC7F2EF3F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CD21E1E-EA0A-1600-76E5-19A53E7BE36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97264" y="3794680"/>
            <a:ext cx="11597469" cy="216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7752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BFB55-38EE-5733-CB8F-1618B71B8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for the FAFSA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4BBAF1D-0046-5B92-8076-980FECC0BA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0019"/>
            <a:ext cx="6962192" cy="4351338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en-US" b="1" dirty="0"/>
              <a:t>No matter your route…ALL SENIORS will complete a FAFSA or Opt-out Form as a </a:t>
            </a:r>
            <a:r>
              <a:rPr lang="en-US" b="1" dirty="0">
                <a:highlight>
                  <a:srgbClr val="FFFF00"/>
                </a:highlight>
              </a:rPr>
              <a:t>graduation requirement</a:t>
            </a:r>
          </a:p>
          <a:p>
            <a:pPr>
              <a:spcBef>
                <a:spcPts val="0"/>
              </a:spcBef>
              <a:spcAft>
                <a:spcPts val="400"/>
              </a:spcAft>
            </a:pPr>
            <a:endParaRPr lang="en-US" b="1" dirty="0"/>
          </a:p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en-US" dirty="0"/>
              <a:t>Need-based financial aid from the federal government (grants, work-study, loans)</a:t>
            </a:r>
          </a:p>
          <a:p>
            <a:pPr>
              <a:spcBef>
                <a:spcPts val="0"/>
              </a:spcBef>
              <a:spcAft>
                <a:spcPts val="400"/>
              </a:spcAft>
            </a:pPr>
            <a:endParaRPr lang="en-US" dirty="0"/>
          </a:p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en-US" dirty="0"/>
              <a:t>Most institutional scholarships require a FAFSA</a:t>
            </a:r>
          </a:p>
          <a:p>
            <a:pPr>
              <a:spcBef>
                <a:spcPts val="0"/>
              </a:spcBef>
              <a:spcAft>
                <a:spcPts val="400"/>
              </a:spcAft>
            </a:pPr>
            <a:endParaRPr lang="en-US" dirty="0"/>
          </a:p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en-US" dirty="0"/>
              <a:t>Both open on October 1</a:t>
            </a:r>
          </a:p>
          <a:p>
            <a:pPr>
              <a:spcBef>
                <a:spcPts val="0"/>
              </a:spcBef>
              <a:spcAft>
                <a:spcPts val="400"/>
              </a:spcAft>
            </a:pPr>
            <a:endParaRPr lang="en-US" dirty="0"/>
          </a:p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en-US" dirty="0"/>
              <a:t>This is NOT scholarships (YOUR part-time job)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b="1" dirty="0"/>
          </a:p>
          <a:p>
            <a:endParaRPr lang="en-US" b="1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3D8689-8FA7-C391-3472-5CD8EE455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545D45-342F-CE54-9AAA-B435D5E81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7299-36CD-E049-B4A4-56FC7F2EF3F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7" name="Picture 2" descr="fafsa-logo | Denver Scholarship Foundation">
            <a:extLst>
              <a:ext uri="{FF2B5EF4-FFF2-40B4-BE49-F238E27FC236}">
                <a16:creationId xmlns:a16="http://schemas.microsoft.com/office/drawing/2014/main" id="{147A86F4-E995-2784-6F9C-3ED5A321EF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321" y="2263961"/>
            <a:ext cx="3868513" cy="1595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D38BD9BF-B9BE-ADD3-2B20-036F54CEDA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t="210" b="210"/>
          <a:stretch/>
        </p:blipFill>
        <p:spPr bwMode="auto">
          <a:xfrm>
            <a:off x="7929320" y="3895688"/>
            <a:ext cx="4080287" cy="1469821"/>
          </a:xfrm>
          <a:prstGeom prst="rect">
            <a:avLst/>
          </a:prstGeom>
          <a:solidFill>
            <a:srgbClr val="8ED2E7"/>
          </a:solidFill>
        </p:spPr>
      </p:pic>
    </p:spTree>
    <p:extLst>
      <p:ext uri="{BB962C8B-B14F-4D97-AF65-F5344CB8AC3E}">
        <p14:creationId xmlns:p14="http://schemas.microsoft.com/office/powerpoint/2010/main" val="8095973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DDF332-35C1-EFE8-C629-4C86CEABE6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228BD-7EC6-F9D6-6A19-31311FDF2E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1322" y="1272671"/>
            <a:ext cx="8269356" cy="886311"/>
          </a:xfrm>
        </p:spPr>
        <p:txBody>
          <a:bodyPr>
            <a:normAutofit fontScale="90000"/>
          </a:bodyPr>
          <a:lstStyle/>
          <a:p>
            <a:r>
              <a:rPr lang="en-US" dirty="0"/>
              <a:t>FAFSA UPLOAD</a:t>
            </a:r>
          </a:p>
        </p:txBody>
      </p:sp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5358F356-FA95-A440-1C47-0D1212B5B0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993" y="2016886"/>
            <a:ext cx="5772014" cy="34780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79868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F6D8CE-C9AB-D4FF-B0D6-E797D93BBD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C6284-F65B-C4A5-91B0-F4DF019EE9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7948" y="2062162"/>
            <a:ext cx="8269356" cy="886311"/>
          </a:xfrm>
        </p:spPr>
        <p:txBody>
          <a:bodyPr>
            <a:normAutofit fontScale="90000"/>
          </a:bodyPr>
          <a:lstStyle/>
          <a:p>
            <a:r>
              <a:rPr lang="en-US" dirty="0"/>
              <a:t>Giveaway!!</a:t>
            </a:r>
            <a:br>
              <a:rPr lang="en-US" dirty="0"/>
            </a:br>
            <a:endParaRPr lang="en-US" dirty="0"/>
          </a:p>
        </p:txBody>
      </p:sp>
      <p:pic>
        <p:nvPicPr>
          <p:cNvPr id="1026" name="Picture 2" descr="Ditch The Pickles For The Freshest Chick-Fil-A Sandwich">
            <a:extLst>
              <a:ext uri="{FF2B5EF4-FFF2-40B4-BE49-F238E27FC236}">
                <a16:creationId xmlns:a16="http://schemas.microsoft.com/office/drawing/2014/main" id="{95D3CA1B-7929-3E23-EE93-2BF970C4AB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616" y="2342750"/>
            <a:ext cx="5570767" cy="3133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57455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8CBB26-C3C2-1801-7138-355134E44F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7ED44-1617-22D4-3DA4-26044E0ABA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1322" y="1964143"/>
            <a:ext cx="8269356" cy="886311"/>
          </a:xfrm>
        </p:spPr>
        <p:txBody>
          <a:bodyPr>
            <a:noAutofit/>
          </a:bodyPr>
          <a:lstStyle/>
          <a:p>
            <a:r>
              <a:rPr lang="en-US" sz="4800" dirty="0"/>
              <a:t>COMMUNICATION</a:t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A5D94FE-E672-2FF4-5D90-EB329D24B978}"/>
              </a:ext>
            </a:extLst>
          </p:cNvPr>
          <p:cNvSpPr txBox="1">
            <a:spLocks/>
          </p:cNvSpPr>
          <p:nvPr/>
        </p:nvSpPr>
        <p:spPr>
          <a:xfrm>
            <a:off x="1961322" y="3531638"/>
            <a:ext cx="8269356" cy="88631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endParaRPr lang="en-US" sz="4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51F15B-514C-0B90-1D73-B004A24E23F3}"/>
              </a:ext>
            </a:extLst>
          </p:cNvPr>
          <p:cNvSpPr txBox="1"/>
          <p:nvPr/>
        </p:nvSpPr>
        <p:spPr>
          <a:xfrm>
            <a:off x="2890935" y="2142063"/>
            <a:ext cx="6410130" cy="3339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/>
              <a:t>DHS Website: CCR (CHECK FAQs!)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/>
              <a:t>Instagram </a:t>
            </a:r>
            <a:r>
              <a:rPr lang="en-US" sz="2800" b="1" dirty="0">
                <a:highlight>
                  <a:srgbClr val="FFFF00"/>
                </a:highlight>
              </a:rPr>
              <a:t>@dullesccr </a:t>
            </a:r>
            <a:r>
              <a:rPr lang="en-US" sz="2800" b="1" dirty="0"/>
              <a:t>scholarships, jobs, and reminders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/>
              <a:t>Schoology Course – all resources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/>
              <a:t>Trust the System! Don’t “double-check” on a problem that does not exist. Production &gt; Perfection.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7631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7688A7-A1A1-C6F8-0AE4-B69ED56ADC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6EE5888-B232-76E2-1A92-64B11113B657}"/>
              </a:ext>
            </a:extLst>
          </p:cNvPr>
          <p:cNvSpPr txBox="1">
            <a:spLocks/>
          </p:cNvSpPr>
          <p:nvPr/>
        </p:nvSpPr>
        <p:spPr>
          <a:xfrm>
            <a:off x="1961322" y="3531638"/>
            <a:ext cx="8269356" cy="88631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endParaRPr lang="en-US" sz="4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FEE835-E55C-FE9D-4229-11D63CB20A3C}"/>
              </a:ext>
            </a:extLst>
          </p:cNvPr>
          <p:cNvSpPr txBox="1"/>
          <p:nvPr/>
        </p:nvSpPr>
        <p:spPr>
          <a:xfrm>
            <a:off x="2890935" y="2142063"/>
            <a:ext cx="6410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D6DCB8-E950-9CF9-2721-24128FF691D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6881"/>
          <a:stretch/>
        </p:blipFill>
        <p:spPr>
          <a:xfrm>
            <a:off x="526393" y="321904"/>
            <a:ext cx="4729084" cy="60882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1D7298-13F4-E6D9-CC69-E52D934071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2497" y="321904"/>
            <a:ext cx="5840866" cy="608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4583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B3D526-F4C8-7BFA-69BB-75ECE371B5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A2CF7-6426-5172-268A-C2E77B9403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7948" y="2118146"/>
            <a:ext cx="8269356" cy="886311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SchooLinks</a:t>
            </a:r>
            <a:r>
              <a:rPr lang="en-US" dirty="0"/>
              <a:t> or it never happened!</a:t>
            </a:r>
          </a:p>
        </p:txBody>
      </p:sp>
      <p:pic>
        <p:nvPicPr>
          <p:cNvPr id="3" name="Picture 2" descr="SchooLinks - Albemarle County School District">
            <a:extLst>
              <a:ext uri="{FF2B5EF4-FFF2-40B4-BE49-F238E27FC236}">
                <a16:creationId xmlns:a16="http://schemas.microsoft.com/office/drawing/2014/main" id="{E26AE753-3242-A207-254E-1BC0EA581A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401" y="3135085"/>
            <a:ext cx="2076450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F9EE0A6-9B64-7A30-612F-82DB58E2FDA0}"/>
              </a:ext>
            </a:extLst>
          </p:cNvPr>
          <p:cNvSpPr txBox="1"/>
          <p:nvPr/>
        </p:nvSpPr>
        <p:spPr>
          <a:xfrm rot="19979668">
            <a:off x="7406001" y="3433438"/>
            <a:ext cx="2752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Practice this summer!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3802B3-F7A3-79C0-1FC7-6F33C0AEF6BE}"/>
              </a:ext>
            </a:extLst>
          </p:cNvPr>
          <p:cNvSpPr txBox="1"/>
          <p:nvPr/>
        </p:nvSpPr>
        <p:spPr>
          <a:xfrm rot="19979668">
            <a:off x="2305266" y="3470856"/>
            <a:ext cx="2752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Senior Rollover approximately 7/15</a:t>
            </a:r>
          </a:p>
        </p:txBody>
      </p:sp>
    </p:spTree>
    <p:extLst>
      <p:ext uri="{BB962C8B-B14F-4D97-AF65-F5344CB8AC3E}">
        <p14:creationId xmlns:p14="http://schemas.microsoft.com/office/powerpoint/2010/main" val="33954710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BFB55-38EE-5733-CB8F-1618B71B8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College Application Platforms (Opens 8/1)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4BBAF1D-0046-5B92-8076-980FECC0BA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1690"/>
            <a:ext cx="10515600" cy="4351338"/>
          </a:xfrm>
        </p:spPr>
        <p:txBody>
          <a:bodyPr>
            <a:normAutofit fontScale="70000" lnSpcReduction="20000"/>
          </a:bodyPr>
          <a:lstStyle/>
          <a:p>
            <a:pPr>
              <a:spcAft>
                <a:spcPts val="600"/>
              </a:spcAft>
            </a:pPr>
            <a:r>
              <a:rPr lang="en-US" b="1" dirty="0"/>
              <a:t>ApplyTexas</a:t>
            </a:r>
          </a:p>
          <a:p>
            <a:pPr lvl="1">
              <a:spcAft>
                <a:spcPts val="600"/>
              </a:spcAft>
            </a:pPr>
            <a:r>
              <a:rPr lang="en-US" b="1" dirty="0">
                <a:hlinkClick r:id="rId2"/>
              </a:rPr>
              <a:t>www.applytexas.org</a:t>
            </a:r>
            <a:endParaRPr lang="en-US" b="1" dirty="0"/>
          </a:p>
          <a:p>
            <a:pPr marL="457200" lvl="1" indent="0">
              <a:spcAft>
                <a:spcPts val="600"/>
              </a:spcAft>
              <a:buNone/>
            </a:pPr>
            <a:endParaRPr lang="en-US" b="1" dirty="0"/>
          </a:p>
          <a:p>
            <a:pPr>
              <a:spcAft>
                <a:spcPts val="600"/>
              </a:spcAft>
            </a:pPr>
            <a:r>
              <a:rPr lang="en-US" b="1" dirty="0"/>
              <a:t>Common App</a:t>
            </a:r>
          </a:p>
          <a:p>
            <a:pPr lvl="1">
              <a:spcAft>
                <a:spcPts val="600"/>
              </a:spcAft>
            </a:pPr>
            <a:r>
              <a:rPr lang="en-US" b="1" dirty="0">
                <a:hlinkClick r:id="rId3"/>
              </a:rPr>
              <a:t>www.commonapp.org</a:t>
            </a:r>
            <a:endParaRPr lang="en-US" b="1" dirty="0"/>
          </a:p>
          <a:p>
            <a:pPr lvl="1">
              <a:spcAft>
                <a:spcPts val="600"/>
              </a:spcAft>
            </a:pPr>
            <a:endParaRPr lang="en-US" b="1" dirty="0"/>
          </a:p>
          <a:p>
            <a:pPr>
              <a:spcAft>
                <a:spcPts val="600"/>
              </a:spcAft>
            </a:pPr>
            <a:r>
              <a:rPr lang="en-US" b="1" dirty="0"/>
              <a:t>Out-of-Network</a:t>
            </a:r>
          </a:p>
          <a:p>
            <a:pPr lvl="1">
              <a:spcAft>
                <a:spcPts val="600"/>
              </a:spcAft>
            </a:pPr>
            <a:r>
              <a:rPr lang="en-US" b="1" dirty="0"/>
              <a:t>Many schools have their own application process</a:t>
            </a:r>
          </a:p>
          <a:p>
            <a:pPr lvl="1"/>
            <a:endParaRPr lang="en-US" b="1" dirty="0"/>
          </a:p>
          <a:p>
            <a:r>
              <a:rPr lang="en-US" b="1" dirty="0"/>
              <a:t>Regardless of which platform you choose, please create your account with your personal email address (and for JOBS)</a:t>
            </a:r>
          </a:p>
          <a:p>
            <a:endParaRPr lang="en-US" b="1" dirty="0"/>
          </a:p>
          <a:p>
            <a:r>
              <a:rPr lang="en-US" b="1" dirty="0"/>
              <a:t>USE A LAPTOP, NOT YOUR PHONE.</a:t>
            </a:r>
          </a:p>
          <a:p>
            <a:pPr lvl="1"/>
            <a:endParaRPr lang="en-US" b="1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3D8689-8FA7-C391-3472-5CD8EE455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545D45-342F-CE54-9AAA-B435D5E81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7299-36CD-E049-B4A4-56FC7F2EF3F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2760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19103E-37E4-1E78-AD94-D4700E2B63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FBDA1-15C1-F4D0-B5B0-209F77B9D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7948" y="2062162"/>
            <a:ext cx="8269356" cy="886311"/>
          </a:xfrm>
        </p:spPr>
        <p:txBody>
          <a:bodyPr>
            <a:normAutofit fontScale="90000"/>
          </a:bodyPr>
          <a:lstStyle/>
          <a:p>
            <a:r>
              <a:rPr lang="en-US" dirty="0"/>
              <a:t>Timeline</a:t>
            </a:r>
          </a:p>
        </p:txBody>
      </p:sp>
    </p:spTree>
    <p:extLst>
      <p:ext uri="{BB962C8B-B14F-4D97-AF65-F5344CB8AC3E}">
        <p14:creationId xmlns:p14="http://schemas.microsoft.com/office/powerpoint/2010/main" val="26302806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BFB55-38EE-5733-CB8F-1618B71B8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June-August 2025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4BBAF1D-0046-5B92-8076-980FECC0BA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3035"/>
            <a:ext cx="10515600" cy="4351338"/>
          </a:xfrm>
        </p:spPr>
        <p:txBody>
          <a:bodyPr>
            <a:normAutofit/>
          </a:bodyPr>
          <a:lstStyle/>
          <a:p>
            <a:r>
              <a:rPr lang="en-US" b="1" dirty="0"/>
              <a:t>Make your list based on your goals</a:t>
            </a:r>
          </a:p>
          <a:p>
            <a:r>
              <a:rPr lang="en-US" b="1" dirty="0"/>
              <a:t>Request fee waivers</a:t>
            </a:r>
          </a:p>
          <a:p>
            <a:r>
              <a:rPr lang="en-US" b="1" dirty="0"/>
              <a:t>Take your ACT and/or SAT</a:t>
            </a:r>
          </a:p>
          <a:p>
            <a:r>
              <a:rPr lang="en-US" b="1" dirty="0"/>
              <a:t>Write your college essays</a:t>
            </a:r>
          </a:p>
          <a:p>
            <a:r>
              <a:rPr lang="en-US" b="1" dirty="0"/>
              <a:t>Update your resume</a:t>
            </a:r>
          </a:p>
          <a:p>
            <a:r>
              <a:rPr lang="en-US" b="1" dirty="0"/>
              <a:t>Tour your schools</a:t>
            </a:r>
          </a:p>
          <a:p>
            <a:r>
              <a:rPr lang="en-US" b="1" dirty="0"/>
              <a:t>Consider teachers for recommendation letters</a:t>
            </a:r>
          </a:p>
          <a:p>
            <a:r>
              <a:rPr lang="en-US" b="1" dirty="0"/>
              <a:t>Create your account on your application platform of choice</a:t>
            </a:r>
          </a:p>
          <a:p>
            <a:endParaRPr lang="en-US" b="1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3D8689-8FA7-C391-3472-5CD8EE455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545D45-342F-CE54-9AAA-B435D5E81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7299-36CD-E049-B4A4-56FC7F2EF3F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1D4852-2C7E-647F-4A00-2BE94AA36219}"/>
              </a:ext>
            </a:extLst>
          </p:cNvPr>
          <p:cNvSpPr txBox="1"/>
          <p:nvPr/>
        </p:nvSpPr>
        <p:spPr>
          <a:xfrm>
            <a:off x="8745899" y="-626165"/>
            <a:ext cx="3584713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dirty="0">
                <a:solidFill>
                  <a:srgbClr val="9029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Q1</a:t>
            </a:r>
            <a:endParaRPr lang="en-US" sz="9600" dirty="0">
              <a:solidFill>
                <a:srgbClr val="90292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960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04524B-28AB-3BAC-A888-C4F366F942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3E0A7-CB0B-325B-E571-D0C6AF6291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1322" y="3736911"/>
            <a:ext cx="8269356" cy="886311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sz="4000" dirty="0"/>
              <a:t>The purpose of this workshop is to improve communication and preparation. </a:t>
            </a:r>
            <a:br>
              <a:rPr lang="en-US" sz="4000" dirty="0"/>
            </a:br>
            <a:br>
              <a:rPr lang="en-US" sz="4000" dirty="0"/>
            </a:br>
            <a:r>
              <a:rPr lang="en-US" sz="4000" dirty="0"/>
              <a:t>The Class of 2026 will be knowledgeable about the senior year process in advance. </a:t>
            </a:r>
          </a:p>
        </p:txBody>
      </p:sp>
    </p:spTree>
    <p:extLst>
      <p:ext uri="{BB962C8B-B14F-4D97-AF65-F5344CB8AC3E}">
        <p14:creationId xmlns:p14="http://schemas.microsoft.com/office/powerpoint/2010/main" val="42874950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BFB55-38EE-5733-CB8F-1618B71B8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September-October 2025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4BBAF1D-0046-5B92-8076-980FECC0BA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8051"/>
            <a:ext cx="10515600" cy="4351338"/>
          </a:xfrm>
        </p:spPr>
        <p:txBody>
          <a:bodyPr>
            <a:normAutofit/>
          </a:bodyPr>
          <a:lstStyle/>
          <a:p>
            <a:r>
              <a:rPr lang="en-US" b="1" dirty="0"/>
              <a:t>Reapply for free/reduced lunch if you qualify</a:t>
            </a:r>
          </a:p>
          <a:p>
            <a:r>
              <a:rPr lang="en-US" b="1" dirty="0"/>
              <a:t>Continue to work on your applications on your platform of choice</a:t>
            </a:r>
          </a:p>
          <a:p>
            <a:r>
              <a:rPr lang="en-US" b="1" dirty="0"/>
              <a:t>Attend the district college fair on October 1 (Travis HS) or 8 (Marshall HS)</a:t>
            </a:r>
          </a:p>
          <a:p>
            <a:r>
              <a:rPr lang="en-US" b="1" dirty="0"/>
              <a:t>Complete your FAFSA/TASFA (October) and upload proof in SchooLinks to satisfy </a:t>
            </a:r>
            <a:r>
              <a:rPr lang="en-US" b="1" dirty="0">
                <a:highlight>
                  <a:srgbClr val="FFFF00"/>
                </a:highlight>
              </a:rPr>
              <a:t>graduation requirement</a:t>
            </a:r>
          </a:p>
          <a:p>
            <a:r>
              <a:rPr lang="en-US" b="1" dirty="0"/>
              <a:t>Request teacher/counselor letters of recommendation in SchooLinks</a:t>
            </a:r>
          </a:p>
          <a:p>
            <a:r>
              <a:rPr lang="en-US" b="1" dirty="0"/>
              <a:t>Take the ASVAB if you are planning on joining the military</a:t>
            </a:r>
          </a:p>
          <a:p>
            <a:r>
              <a:rPr lang="en-US" b="1" dirty="0"/>
              <a:t>Request initial transcripts in SchooLinks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3D8689-8FA7-C391-3472-5CD8EE455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545D45-342F-CE54-9AAA-B435D5E81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7299-36CD-E049-B4A4-56FC7F2EF3F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FFAEF3-FBDF-DF8F-06E5-645BBEF7F1BF}"/>
              </a:ext>
            </a:extLst>
          </p:cNvPr>
          <p:cNvSpPr txBox="1"/>
          <p:nvPr/>
        </p:nvSpPr>
        <p:spPr>
          <a:xfrm>
            <a:off x="8745899" y="-626165"/>
            <a:ext cx="3584713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dirty="0">
                <a:solidFill>
                  <a:srgbClr val="9029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Q2</a:t>
            </a:r>
            <a:endParaRPr lang="en-US" sz="9600" dirty="0">
              <a:solidFill>
                <a:srgbClr val="90292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721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BFB55-38EE-5733-CB8F-1618B71B8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November 2025-February 2026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4BBAF1D-0046-5B92-8076-980FECC0BA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Start applying for school-based scholarships</a:t>
            </a:r>
          </a:p>
          <a:p>
            <a:r>
              <a:rPr lang="en-US" b="1" dirty="0"/>
              <a:t>Submit applications to colleges with November-February deadlines</a:t>
            </a:r>
          </a:p>
          <a:p>
            <a:r>
              <a:rPr lang="en-US" b="1" dirty="0"/>
              <a:t>Ensure mid-year transcripts are sent to your schools</a:t>
            </a:r>
          </a:p>
          <a:p>
            <a:r>
              <a:rPr lang="en-US" b="1" dirty="0"/>
              <a:t>Bookmark all portals and save the passwords to them</a:t>
            </a:r>
          </a:p>
          <a:p>
            <a:endParaRPr lang="en-US" b="1" dirty="0"/>
          </a:p>
          <a:p>
            <a:endParaRPr lang="en-US" b="1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3D8689-8FA7-C391-3472-5CD8EE455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545D45-342F-CE54-9AAA-B435D5E81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7299-36CD-E049-B4A4-56FC7F2EF3F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857866-50F5-7B06-70DF-655CD47A2D87}"/>
              </a:ext>
            </a:extLst>
          </p:cNvPr>
          <p:cNvSpPr txBox="1"/>
          <p:nvPr/>
        </p:nvSpPr>
        <p:spPr>
          <a:xfrm>
            <a:off x="8745899" y="-626165"/>
            <a:ext cx="3584713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dirty="0">
                <a:solidFill>
                  <a:srgbClr val="9029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Q3</a:t>
            </a:r>
            <a:endParaRPr lang="en-US" sz="9600" dirty="0">
              <a:solidFill>
                <a:srgbClr val="90292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8575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BFB55-38EE-5733-CB8F-1618B71B8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March-May 2026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4BBAF1D-0046-5B92-8076-980FECC0BA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3699"/>
            <a:ext cx="10515600" cy="4351338"/>
          </a:xfrm>
        </p:spPr>
        <p:txBody>
          <a:bodyPr/>
          <a:lstStyle/>
          <a:p>
            <a:r>
              <a:rPr lang="en-US" b="1" dirty="0"/>
              <a:t>Apply for housing</a:t>
            </a:r>
          </a:p>
          <a:p>
            <a:r>
              <a:rPr lang="en-US" b="1" dirty="0"/>
              <a:t>Take the TSI if necessary</a:t>
            </a:r>
          </a:p>
          <a:p>
            <a:r>
              <a:rPr lang="en-US" b="1" dirty="0"/>
              <a:t>Submit all scholarships earned into SchooLinks</a:t>
            </a:r>
          </a:p>
          <a:p>
            <a:r>
              <a:rPr lang="en-US" b="1" dirty="0"/>
              <a:t>Make final transcript request in SchooLinks</a:t>
            </a:r>
          </a:p>
          <a:p>
            <a:r>
              <a:rPr lang="en-US" b="1" dirty="0"/>
              <a:t>Register for New Student Orientation at your university</a:t>
            </a:r>
          </a:p>
          <a:p>
            <a:r>
              <a:rPr lang="en-US" b="1" dirty="0"/>
              <a:t>Schedule your meningitis shot</a:t>
            </a:r>
          </a:p>
          <a:p>
            <a:r>
              <a:rPr lang="en-US" b="1" dirty="0"/>
              <a:t>Request </a:t>
            </a:r>
            <a:r>
              <a:rPr lang="en-US" b="1" dirty="0" err="1"/>
              <a:t>OnRamps</a:t>
            </a:r>
            <a:r>
              <a:rPr lang="en-US" b="1" dirty="0"/>
              <a:t> or Dual Credit transcripts from UT or HCC</a:t>
            </a:r>
          </a:p>
          <a:p>
            <a:r>
              <a:rPr lang="en-US" b="1" dirty="0"/>
              <a:t>Graduate and celebrate!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3D8689-8FA7-C391-3472-5CD8EE455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545D45-342F-CE54-9AAA-B435D5E81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7299-36CD-E049-B4A4-56FC7F2EF3F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857866-50F5-7B06-70DF-655CD47A2D87}"/>
              </a:ext>
            </a:extLst>
          </p:cNvPr>
          <p:cNvSpPr txBox="1"/>
          <p:nvPr/>
        </p:nvSpPr>
        <p:spPr>
          <a:xfrm>
            <a:off x="8745899" y="-626165"/>
            <a:ext cx="3584713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dirty="0">
                <a:solidFill>
                  <a:srgbClr val="9029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Q4</a:t>
            </a:r>
            <a:endParaRPr lang="en-US" sz="9600" dirty="0">
              <a:solidFill>
                <a:srgbClr val="90292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2359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B7D490-C0D4-AA27-3904-DA77C189A8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52F4025-0301-E587-68AE-2629208ABDD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122" t="23736" r="122" b="3150"/>
          <a:stretch/>
        </p:blipFill>
        <p:spPr>
          <a:xfrm>
            <a:off x="3670415" y="1114425"/>
            <a:ext cx="4851170" cy="449161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8DEA6B69-B135-12B3-57EC-CB9E94FE7C30}"/>
              </a:ext>
            </a:extLst>
          </p:cNvPr>
          <p:cNvSpPr txBox="1">
            <a:spLocks/>
          </p:cNvSpPr>
          <p:nvPr/>
        </p:nvSpPr>
        <p:spPr>
          <a:xfrm rot="16200000">
            <a:off x="599245" y="2547938"/>
            <a:ext cx="4125982" cy="176212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Senior</a:t>
            </a:r>
            <a:br>
              <a:rPr lang="en-US" dirty="0"/>
            </a:br>
            <a:r>
              <a:rPr lang="en-US" dirty="0"/>
              <a:t> Happenings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21FBC9-BD0E-33CA-C57E-777BAB2090FF}"/>
              </a:ext>
            </a:extLst>
          </p:cNvPr>
          <p:cNvSpPr txBox="1"/>
          <p:nvPr/>
        </p:nvSpPr>
        <p:spPr>
          <a:xfrm>
            <a:off x="8677275" y="2076450"/>
            <a:ext cx="136207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Cap &amp; Gown</a:t>
            </a:r>
          </a:p>
          <a:p>
            <a:endParaRPr lang="en-US" sz="2000" b="1" dirty="0"/>
          </a:p>
          <a:p>
            <a:r>
              <a:rPr lang="en-US" sz="2000" b="1" dirty="0"/>
              <a:t>Senior Pic</a:t>
            </a:r>
          </a:p>
          <a:p>
            <a:endParaRPr lang="en-US" sz="2000" b="1" dirty="0"/>
          </a:p>
          <a:p>
            <a:r>
              <a:rPr lang="en-US" sz="2000" b="1" dirty="0"/>
              <a:t>Yearbook</a:t>
            </a:r>
          </a:p>
          <a:p>
            <a:endParaRPr lang="en-US" sz="2000" b="1" dirty="0"/>
          </a:p>
          <a:p>
            <a:r>
              <a:rPr lang="en-US" sz="2000" b="1" dirty="0"/>
              <a:t>HoCo</a:t>
            </a:r>
          </a:p>
        </p:txBody>
      </p:sp>
    </p:spTree>
    <p:extLst>
      <p:ext uri="{BB962C8B-B14F-4D97-AF65-F5344CB8AC3E}">
        <p14:creationId xmlns:p14="http://schemas.microsoft.com/office/powerpoint/2010/main" val="22580907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278789-6B86-4BEA-B4CF-BB2C2F54CA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BF426-1298-BCAA-1BE2-257965F4E0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7948" y="2062162"/>
            <a:ext cx="8269356" cy="886311"/>
          </a:xfrm>
        </p:spPr>
        <p:txBody>
          <a:bodyPr>
            <a:normAutofit fontScale="90000"/>
          </a:bodyPr>
          <a:lstStyle/>
          <a:p>
            <a:r>
              <a:rPr lang="en-US" dirty="0"/>
              <a:t>Breakout Session</a:t>
            </a:r>
          </a:p>
        </p:txBody>
      </p:sp>
    </p:spTree>
    <p:extLst>
      <p:ext uri="{BB962C8B-B14F-4D97-AF65-F5344CB8AC3E}">
        <p14:creationId xmlns:p14="http://schemas.microsoft.com/office/powerpoint/2010/main" val="33609931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F8ADCD-DB58-76E7-4EFC-25339C9994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1BC24-C48D-9253-51BA-120B43B72F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1322" y="1502326"/>
            <a:ext cx="8269356" cy="886311"/>
          </a:xfrm>
        </p:spPr>
        <p:txBody>
          <a:bodyPr>
            <a:normAutofit fontScale="90000"/>
          </a:bodyPr>
          <a:lstStyle/>
          <a:p>
            <a:r>
              <a:rPr lang="en-US" dirty="0"/>
              <a:t>Schoology &amp; Attendance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B27C8F-1224-FC61-3F48-ADD030C3EFD8}"/>
              </a:ext>
            </a:extLst>
          </p:cNvPr>
          <p:cNvSpPr txBox="1"/>
          <p:nvPr/>
        </p:nvSpPr>
        <p:spPr>
          <a:xfrm>
            <a:off x="3067439" y="2388637"/>
            <a:ext cx="2223018" cy="25801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3200" b="1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COURSE Code</a:t>
            </a:r>
          </a:p>
          <a:p>
            <a:pPr algn="ctr">
              <a:spcBef>
                <a:spcPts val="225"/>
              </a:spcBef>
            </a:pPr>
            <a:r>
              <a:rPr lang="en-US" sz="32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6VSG-SG7K-V3FBN</a:t>
            </a:r>
          </a:p>
        </p:txBody>
      </p:sp>
      <p:pic>
        <p:nvPicPr>
          <p:cNvPr id="6" name="Picture 5" descr="A qr code on a blue background&#10;&#10;AI-generated content may be incorrect.">
            <a:extLst>
              <a:ext uri="{FF2B5EF4-FFF2-40B4-BE49-F238E27FC236}">
                <a16:creationId xmlns:a16="http://schemas.microsoft.com/office/drawing/2014/main" id="{EAC591C0-60DB-C916-C7A1-C0EA0CE431A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575" t="31553" r="18341" b="9112"/>
          <a:stretch/>
        </p:blipFill>
        <p:spPr>
          <a:xfrm>
            <a:off x="6502400" y="2388637"/>
            <a:ext cx="2743200" cy="258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2292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00017E-EE8E-EC04-CCAD-77EE17975A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5EEC9-E23D-14D8-C8B7-4CD9508516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1322" y="1576971"/>
            <a:ext cx="8269356" cy="886311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SchooLinks</a:t>
            </a:r>
            <a:r>
              <a:rPr lang="en-US" dirty="0"/>
              <a:t> Views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855419-DB23-47A3-06EB-E322582D4749}"/>
              </a:ext>
            </a:extLst>
          </p:cNvPr>
          <p:cNvSpPr txBox="1"/>
          <p:nvPr/>
        </p:nvSpPr>
        <p:spPr>
          <a:xfrm>
            <a:off x="3749350" y="2603373"/>
            <a:ext cx="5030756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View GPA &amp; Rank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Test Scores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CCMR Point Status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790412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1659C3-D5D4-B9E4-EAB4-51A1AD87CB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29BE95EE-0F33-F585-7FF5-DE5DE1EA64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666" y="668629"/>
            <a:ext cx="11496668" cy="4771118"/>
          </a:xfrm>
          <a:prstGeom prst="rect">
            <a:avLst/>
          </a:prstGeom>
          <a:noFill/>
        </p:spPr>
      </p:pic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536633A7-FB99-C8E2-58F4-60B04743B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53514" y="6329234"/>
            <a:ext cx="6299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FCEC1D36-5CA3-DA00-5C35-35DB2C94A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6656" y="6306922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8F377299-36CD-E049-B4A4-56FC7F2EF3FB}" type="slidenum">
              <a:rPr lang="en-US" smtClean="0"/>
              <a:pPr>
                <a:spcAft>
                  <a:spcPts val="600"/>
                </a:spcAft>
              </a:pPr>
              <a:t>27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D67958E-76A4-F574-843D-6A121FB5CDB7}"/>
              </a:ext>
            </a:extLst>
          </p:cNvPr>
          <p:cNvGrpSpPr/>
          <p:nvPr/>
        </p:nvGrpSpPr>
        <p:grpSpPr>
          <a:xfrm>
            <a:off x="2472392" y="1487630"/>
            <a:ext cx="393120" cy="326520"/>
            <a:chOff x="2472392" y="1487630"/>
            <a:chExt cx="393120" cy="326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12CF9AE1-5A9F-B2AC-FE18-911E51555C1D}"/>
                    </a:ext>
                  </a:extLst>
                </p14:cNvPr>
                <p14:cNvContentPartPr/>
                <p14:nvPr/>
              </p14:nvContentPartPr>
              <p14:xfrm>
                <a:off x="2472392" y="1487630"/>
                <a:ext cx="393120" cy="30420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12CF9AE1-5A9F-B2AC-FE18-911E51555C1D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463752" y="1478990"/>
                  <a:ext cx="41076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832D3F20-6C9B-C8EA-C403-E68014C1FEEF}"/>
                    </a:ext>
                  </a:extLst>
                </p14:cNvPr>
                <p14:cNvContentPartPr/>
                <p14:nvPr/>
              </p14:nvContentPartPr>
              <p14:xfrm>
                <a:off x="2481752" y="1651430"/>
                <a:ext cx="18720" cy="12132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832D3F20-6C9B-C8EA-C403-E68014C1FEEF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472752" y="1642790"/>
                  <a:ext cx="3636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BCABCF23-AF9A-215D-3E47-5A944BD95D20}"/>
                    </a:ext>
                  </a:extLst>
                </p14:cNvPr>
                <p14:cNvContentPartPr/>
                <p14:nvPr/>
              </p14:nvContentPartPr>
              <p14:xfrm>
                <a:off x="2500472" y="1791470"/>
                <a:ext cx="163440" cy="2268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BCABCF23-AF9A-215D-3E47-5A944BD95D20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491832" y="1782830"/>
                  <a:ext cx="181080" cy="4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35BBD10-D2DC-0B83-6428-B8B59C2DD8E9}"/>
              </a:ext>
            </a:extLst>
          </p:cNvPr>
          <p:cNvGrpSpPr/>
          <p:nvPr/>
        </p:nvGrpSpPr>
        <p:grpSpPr>
          <a:xfrm>
            <a:off x="2901872" y="3415070"/>
            <a:ext cx="297720" cy="358920"/>
            <a:chOff x="2901872" y="3415070"/>
            <a:chExt cx="297720" cy="358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DE15DFDF-D7B7-EE58-42BF-CC91786FF31F}"/>
                    </a:ext>
                  </a:extLst>
                </p14:cNvPr>
                <p14:cNvContentPartPr/>
                <p14:nvPr/>
              </p14:nvContentPartPr>
              <p14:xfrm>
                <a:off x="2910872" y="3442790"/>
                <a:ext cx="288720" cy="33120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DE15DFDF-D7B7-EE58-42BF-CC91786FF31F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902232" y="3434150"/>
                  <a:ext cx="306360" cy="3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896DBE8B-52C8-183B-8682-A02B62CBE740}"/>
                    </a:ext>
                  </a:extLst>
                </p14:cNvPr>
                <p14:cNvContentPartPr/>
                <p14:nvPr/>
              </p14:nvContentPartPr>
              <p14:xfrm>
                <a:off x="2901872" y="3424430"/>
                <a:ext cx="360" cy="19548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896DBE8B-52C8-183B-8682-A02B62CBE740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892872" y="3415430"/>
                  <a:ext cx="1800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5D6BA54D-CEEB-0B0C-86CD-B6975837F0AA}"/>
                    </a:ext>
                  </a:extLst>
                </p14:cNvPr>
                <p14:cNvContentPartPr/>
                <p14:nvPr/>
              </p14:nvContentPartPr>
              <p14:xfrm>
                <a:off x="2901872" y="3415070"/>
                <a:ext cx="221400" cy="1152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5D6BA54D-CEEB-0B0C-86CD-B6975837F0AA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892872" y="3406070"/>
                  <a:ext cx="239040" cy="29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4B05361-F63A-E2E5-3271-E3729A43180E}"/>
                  </a:ext>
                </a:extLst>
              </p14:cNvPr>
              <p14:cNvContentPartPr/>
              <p14:nvPr/>
            </p14:nvContentPartPr>
            <p14:xfrm>
              <a:off x="5007872" y="1724870"/>
              <a:ext cx="1114920" cy="38484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4B05361-F63A-E2E5-3271-E3729A43180E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998872" y="1716230"/>
                <a:ext cx="1132560" cy="40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2B6B8D76-1A50-6EF3-F07D-FD142F520393}"/>
                  </a:ext>
                </a:extLst>
              </p14:cNvPr>
              <p14:cNvContentPartPr/>
              <p14:nvPr/>
            </p14:nvContentPartPr>
            <p14:xfrm>
              <a:off x="9889832" y="1557830"/>
              <a:ext cx="1532880" cy="65628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2B6B8D76-1A50-6EF3-F07D-FD142F520393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9881192" y="1549190"/>
                <a:ext cx="1550520" cy="673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722683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34818F-8608-E0E7-1ABF-8113EE6E04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83F8A-E1B9-70C7-8390-1EDEC7F6AA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7948" y="2062162"/>
            <a:ext cx="8269356" cy="886311"/>
          </a:xfrm>
        </p:spPr>
        <p:txBody>
          <a:bodyPr>
            <a:normAutofit fontScale="90000"/>
          </a:bodyPr>
          <a:lstStyle/>
          <a:p>
            <a:r>
              <a:rPr lang="en-US" dirty="0"/>
              <a:t>Skyward Portfolio</a:t>
            </a:r>
          </a:p>
        </p:txBody>
      </p:sp>
    </p:spTree>
    <p:extLst>
      <p:ext uri="{BB962C8B-B14F-4D97-AF65-F5344CB8AC3E}">
        <p14:creationId xmlns:p14="http://schemas.microsoft.com/office/powerpoint/2010/main" val="27447684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BFB55-38EE-5733-CB8F-1618B71B8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Ranking &amp; Transcripts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4BBAF1D-0046-5B92-8076-980FECC0BA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0351"/>
            <a:ext cx="10515600" cy="435133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b="1" dirty="0">
                <a:effectLst/>
                <a:ea typeface="Aptos" panose="020B0004020202020204" pitchFamily="34" charset="0"/>
              </a:rPr>
              <a:t>FBISD provides rank separate from the transcript. The letter is in Skyward</a:t>
            </a:r>
            <a:r>
              <a:rPr lang="en-US" b="1" dirty="0">
                <a:ea typeface="Aptos" panose="020B0004020202020204" pitchFamily="34" charset="0"/>
              </a:rPr>
              <a:t>.</a:t>
            </a:r>
            <a:endParaRPr lang="en-US" b="1" dirty="0">
              <a:effectLst/>
              <a:ea typeface="Aptos" panose="020B00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b="1" dirty="0">
                <a:effectLst/>
                <a:ea typeface="Aptos" panose="020B0004020202020204" pitchFamily="34" charset="0"/>
              </a:rPr>
              <a:t>Juniors will be ranked in June 2025</a:t>
            </a:r>
            <a:r>
              <a:rPr lang="en-US" b="1" dirty="0">
                <a:ea typeface="Aptos" panose="020B0004020202020204" pitchFamily="34" charset="0"/>
              </a:rPr>
              <a:t> </a:t>
            </a:r>
            <a:r>
              <a:rPr lang="en-US" b="1" dirty="0">
                <a:effectLst/>
                <a:ea typeface="Aptos" panose="020B0004020202020204" pitchFamily="34" charset="0"/>
              </a:rPr>
              <a:t>and again in September 2025</a:t>
            </a:r>
          </a:p>
          <a:p>
            <a:pPr lvl="1">
              <a:spcAft>
                <a:spcPts val="600"/>
              </a:spcAft>
            </a:pPr>
            <a:r>
              <a:rPr lang="en-US" b="1" dirty="0">
                <a:effectLst/>
                <a:ea typeface="Aptos" panose="020B0004020202020204" pitchFamily="34" charset="0"/>
              </a:rPr>
              <a:t>A transcript will run in September that includes all coursework up to and including Summer 2025</a:t>
            </a:r>
          </a:p>
          <a:p>
            <a:pPr>
              <a:spcAft>
                <a:spcPts val="600"/>
              </a:spcAft>
            </a:pPr>
            <a:r>
              <a:rPr lang="en-US" b="1" dirty="0"/>
              <a:t>Students will have the ability in SchooLinks to select if they want their rank shared with colleges</a:t>
            </a:r>
          </a:p>
          <a:p>
            <a:pPr lvl="1">
              <a:spcAft>
                <a:spcPts val="600"/>
              </a:spcAft>
            </a:pPr>
            <a:r>
              <a:rPr lang="en-US" b="1" dirty="0">
                <a:solidFill>
                  <a:srgbClr val="FF0000"/>
                </a:solidFill>
              </a:rPr>
              <a:t>Please note that once a student has selected this option, they cannot change it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3D8689-8FA7-C391-3472-5CD8EE455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545D45-342F-CE54-9AAA-B435D5E81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7299-36CD-E049-B4A4-56FC7F2EF3F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747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291B6B-7FE7-584D-6BA0-5B13F76637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77CC9-35C6-DFC6-6775-43D5846814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1322" y="3904862"/>
            <a:ext cx="8269356" cy="886311"/>
          </a:xfrm>
        </p:spPr>
        <p:txBody>
          <a:bodyPr>
            <a:normAutofit fontScale="90000"/>
          </a:bodyPr>
          <a:lstStyle/>
          <a:p>
            <a:r>
              <a:rPr lang="en-US" dirty="0"/>
              <a:t>Principal: Mr. Stewart</a:t>
            </a:r>
            <a:br>
              <a:rPr lang="en-US" dirty="0"/>
            </a:br>
            <a:br>
              <a:rPr lang="en-US" dirty="0"/>
            </a:br>
            <a:r>
              <a:rPr lang="en-US" dirty="0"/>
              <a:t>Class of 2026 AP: </a:t>
            </a:r>
            <a:br>
              <a:rPr lang="en-US" dirty="0"/>
            </a:br>
            <a:r>
              <a:rPr lang="en-US" dirty="0"/>
              <a:t>Dr. Thompson</a:t>
            </a:r>
          </a:p>
        </p:txBody>
      </p:sp>
    </p:spTree>
    <p:extLst>
      <p:ext uri="{BB962C8B-B14F-4D97-AF65-F5344CB8AC3E}">
        <p14:creationId xmlns:p14="http://schemas.microsoft.com/office/powerpoint/2010/main" val="6543442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3AC054-D595-E506-8724-AF6CE0666F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2259A-D023-2B7B-A7E6-89F7371156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7948" y="2062162"/>
            <a:ext cx="8269356" cy="88631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63895E-49A3-5087-D04B-F841F3CE4A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1046" y="1042654"/>
            <a:ext cx="8649907" cy="477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7723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6A4586-CB59-C54A-70AE-F91AE8333B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0B0F6-FA76-84B0-1423-ADF2ADBA4F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1322" y="1325044"/>
            <a:ext cx="8269356" cy="886311"/>
          </a:xfrm>
        </p:spPr>
        <p:txBody>
          <a:bodyPr>
            <a:normAutofit fontScale="90000"/>
          </a:bodyPr>
          <a:lstStyle/>
          <a:p>
            <a:r>
              <a:rPr lang="en-US" dirty="0"/>
              <a:t>Etiquette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56D344-926D-C260-B9DB-7942427DC00B}"/>
              </a:ext>
            </a:extLst>
          </p:cNvPr>
          <p:cNvSpPr txBox="1"/>
          <p:nvPr/>
        </p:nvSpPr>
        <p:spPr>
          <a:xfrm>
            <a:off x="3595396" y="2211355"/>
            <a:ext cx="5001208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Email – Full Name and a Subject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Signatures - First and Last name, pen, cursive)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Professional, non-school email address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Make requests 2 weeks in advance w/resume and due date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Sign in and out of counseling suite</a:t>
            </a:r>
          </a:p>
        </p:txBody>
      </p:sp>
    </p:spTree>
    <p:extLst>
      <p:ext uri="{BB962C8B-B14F-4D97-AF65-F5344CB8AC3E}">
        <p14:creationId xmlns:p14="http://schemas.microsoft.com/office/powerpoint/2010/main" val="42943712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89C891-CDA5-A5E5-FBA0-D3452E4E23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38643-A9FC-A7DB-4622-FDA6689ECB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7948" y="2062162"/>
            <a:ext cx="8269356" cy="886311"/>
          </a:xfrm>
        </p:spPr>
        <p:txBody>
          <a:bodyPr>
            <a:normAutofit fontScale="90000"/>
          </a:bodyPr>
          <a:lstStyle/>
          <a:p>
            <a:r>
              <a:rPr lang="en-US" dirty="0"/>
              <a:t>Applications</a:t>
            </a:r>
          </a:p>
        </p:txBody>
      </p:sp>
    </p:spTree>
    <p:extLst>
      <p:ext uri="{BB962C8B-B14F-4D97-AF65-F5344CB8AC3E}">
        <p14:creationId xmlns:p14="http://schemas.microsoft.com/office/powerpoint/2010/main" val="38960806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BFB55-38EE-5733-CB8F-1618B71B8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Make A College List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4BBAF1D-0046-5B92-8076-980FECC0BA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en-US" b="1" dirty="0"/>
              <a:t>Make a list of 10 schools</a:t>
            </a:r>
          </a:p>
          <a:p>
            <a:pPr lvl="1"/>
            <a:r>
              <a:rPr lang="en-US" b="1" dirty="0"/>
              <a:t>Target Schools, Reach Schools, Safety/Likely Schools</a:t>
            </a:r>
          </a:p>
          <a:p>
            <a:r>
              <a:rPr lang="en-US" b="1" dirty="0"/>
              <a:t>In SchooLinks, click on Colleges/School Search</a:t>
            </a:r>
          </a:p>
          <a:p>
            <a:r>
              <a:rPr lang="en-US" b="1" dirty="0"/>
              <a:t>Adjust the filters to meet your needs, based on School Type, Campus Location, Acceptance Rates and more</a:t>
            </a:r>
          </a:p>
          <a:p>
            <a:r>
              <a:rPr lang="en-US" b="1" dirty="0">
                <a:highlight>
                  <a:srgbClr val="FFFF00"/>
                </a:highlight>
              </a:rPr>
              <a:t>Click the heart to add any school to your list of FAVORITES</a:t>
            </a:r>
          </a:p>
          <a:p>
            <a:pPr lvl="1"/>
            <a:r>
              <a:rPr lang="en-US" b="1" dirty="0">
                <a:highlight>
                  <a:srgbClr val="FFFF00"/>
                </a:highlight>
              </a:rPr>
              <a:t>Do NOT add them to APPLICATIONS – it generates a transcript request</a:t>
            </a:r>
          </a:p>
          <a:p>
            <a:endParaRPr lang="en-US" b="1" dirty="0"/>
          </a:p>
          <a:p>
            <a:endParaRPr lang="en-US" b="1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3D8689-8FA7-C391-3472-5CD8EE455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545D45-342F-CE54-9AAA-B435D5E81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7299-36CD-E049-B4A4-56FC7F2EF3FB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7" name="Picture 2" descr="SchooLinks - Albemarle County School District">
            <a:extLst>
              <a:ext uri="{FF2B5EF4-FFF2-40B4-BE49-F238E27FC236}">
                <a16:creationId xmlns:a16="http://schemas.microsoft.com/office/drawing/2014/main" id="{78AED32D-443C-C0C5-788A-642B857A61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2311" y="-5557"/>
            <a:ext cx="2076450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89039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2D2AA5-0495-0E98-AF2B-5D7675BA3B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3DB14-CA76-FC53-9E9A-27C490BDFF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3972" y="252024"/>
            <a:ext cx="8269356" cy="886311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Credit Alternatives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F920E2-EC58-40FB-71A0-FA99BB0746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041" y="1233569"/>
            <a:ext cx="11709918" cy="4969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6198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7D1562-6E4E-3460-8623-EE96B0A09F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A371F-BFCB-F51E-3788-A77F973F34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1322" y="3695018"/>
            <a:ext cx="8269356" cy="886311"/>
          </a:xfrm>
        </p:spPr>
        <p:txBody>
          <a:bodyPr>
            <a:normAutofit fontScale="90000"/>
          </a:bodyPr>
          <a:lstStyle/>
          <a:p>
            <a:r>
              <a:rPr lang="en-US" dirty="0"/>
              <a:t>Make-Up Hours</a:t>
            </a:r>
            <a:br>
              <a:rPr lang="en-US" dirty="0"/>
            </a:br>
            <a:r>
              <a:rPr lang="en-US" dirty="0"/>
              <a:t>Note: 18 Credits = Senior!</a:t>
            </a:r>
            <a:br>
              <a:rPr lang="en-US" dirty="0"/>
            </a:br>
            <a:br>
              <a:rPr lang="en-US" dirty="0"/>
            </a:br>
            <a:r>
              <a:rPr lang="en-US" dirty="0"/>
              <a:t>Finish Strong!</a:t>
            </a:r>
          </a:p>
        </p:txBody>
      </p:sp>
    </p:spTree>
    <p:extLst>
      <p:ext uri="{BB962C8B-B14F-4D97-AF65-F5344CB8AC3E}">
        <p14:creationId xmlns:p14="http://schemas.microsoft.com/office/powerpoint/2010/main" val="20869123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5C705B-318F-5666-F1F3-C2677C8F3F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DB7DE-EEA6-A47D-2E8A-CB3875A481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1322" y="2985844"/>
            <a:ext cx="8269356" cy="886311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 err="1"/>
              <a:t>SchooLinks</a:t>
            </a:r>
            <a:r>
              <a:rPr lang="en-US" dirty="0"/>
              <a:t> To-Do</a:t>
            </a:r>
          </a:p>
        </p:txBody>
      </p:sp>
    </p:spTree>
    <p:extLst>
      <p:ext uri="{BB962C8B-B14F-4D97-AF65-F5344CB8AC3E}">
        <p14:creationId xmlns:p14="http://schemas.microsoft.com/office/powerpoint/2010/main" val="42543276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BFB55-38EE-5733-CB8F-1618B71B8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Scholarships in SchooLinks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4BBAF1D-0046-5B92-8076-980FECC0BA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r>
              <a:rPr lang="en-US" b="1" dirty="0"/>
              <a:t>Browse to Finances/Scholarship Matching</a:t>
            </a:r>
          </a:p>
          <a:p>
            <a:r>
              <a:rPr lang="en-US" b="1" dirty="0"/>
              <a:t>Use the filters at the top to locate scholarships that match your </a:t>
            </a:r>
            <a:br>
              <a:rPr lang="en-US" b="1" dirty="0"/>
            </a:br>
            <a:r>
              <a:rPr lang="en-US" b="1" dirty="0"/>
              <a:t>needs and pursuits</a:t>
            </a:r>
          </a:p>
          <a:p>
            <a:r>
              <a:rPr lang="en-US" b="1" dirty="0"/>
              <a:t>Mark your favorites using the heart symbol. You can also apply directly from SchooLinks. </a:t>
            </a:r>
          </a:p>
          <a:p>
            <a:r>
              <a:rPr lang="en-US" b="1" dirty="0"/>
              <a:t>These scholarships are posted by your campus, your district and by </a:t>
            </a:r>
            <a:r>
              <a:rPr lang="en-US" b="1" dirty="0" err="1"/>
              <a:t>SchooLinks</a:t>
            </a:r>
            <a:r>
              <a:rPr lang="en-US" b="1" dirty="0"/>
              <a:t>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3D8689-8FA7-C391-3472-5CD8EE455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545D45-342F-CE54-9AAA-B435D5E81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7299-36CD-E049-B4A4-56FC7F2EF3FB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6" name="Picture 2" descr="SchooLinks - Albemarle County School District">
            <a:extLst>
              <a:ext uri="{FF2B5EF4-FFF2-40B4-BE49-F238E27FC236}">
                <a16:creationId xmlns:a16="http://schemas.microsoft.com/office/drawing/2014/main" id="{278A0284-54D1-2E0E-E69C-5AC924FE3D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2311" y="-5557"/>
            <a:ext cx="2076450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71395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9C9862F-35D4-6A53-3628-AF44A8635D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93720" y="163641"/>
            <a:ext cx="6004560" cy="5889287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E51C8D-54E6-6329-F7E7-0758C0C8B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18BA4E-B597-7C29-7AE5-12D5172BE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7299-36CD-E049-B4A4-56FC7F2EF3FB}" type="slidenum">
              <a:rPr lang="en-US" smtClean="0"/>
              <a:pPr/>
              <a:t>38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B8A396E-6EAF-845B-8EF4-1A8DC927AD49}"/>
              </a:ext>
            </a:extLst>
          </p:cNvPr>
          <p:cNvGrpSpPr/>
          <p:nvPr/>
        </p:nvGrpSpPr>
        <p:grpSpPr>
          <a:xfrm>
            <a:off x="6241592" y="3025550"/>
            <a:ext cx="722880" cy="906840"/>
            <a:chOff x="6241592" y="3025550"/>
            <a:chExt cx="722880" cy="906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21998CA1-2D6F-628D-DC7D-22D1BCB712D9}"/>
                    </a:ext>
                  </a:extLst>
                </p14:cNvPr>
                <p14:cNvContentPartPr/>
                <p14:nvPr/>
              </p14:nvContentPartPr>
              <p14:xfrm>
                <a:off x="6251672" y="3025550"/>
                <a:ext cx="712800" cy="80028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21998CA1-2D6F-628D-DC7D-22D1BCB712D9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242672" y="3016550"/>
                  <a:ext cx="730440" cy="81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4809FC7A-0FA0-F787-CF27-744B1BD7D7D7}"/>
                    </a:ext>
                  </a:extLst>
                </p14:cNvPr>
                <p14:cNvContentPartPr/>
                <p14:nvPr/>
              </p14:nvContentPartPr>
              <p14:xfrm>
                <a:off x="6241592" y="3619910"/>
                <a:ext cx="635400" cy="31248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4809FC7A-0FA0-F787-CF27-744B1BD7D7D7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232952" y="3611270"/>
                  <a:ext cx="653040" cy="3301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2931317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409C84-E745-1009-CAED-F07B22E973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90DA2-B026-6FCC-9287-8F00FD2492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1322" y="2985844"/>
            <a:ext cx="8269356" cy="886311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THANK YOU</a:t>
            </a:r>
            <a:br>
              <a:rPr lang="en-US" dirty="0"/>
            </a:br>
            <a:r>
              <a:rPr lang="en-US" dirty="0"/>
              <a:t>Class of 2026!</a:t>
            </a:r>
          </a:p>
        </p:txBody>
      </p:sp>
    </p:spTree>
    <p:extLst>
      <p:ext uri="{BB962C8B-B14F-4D97-AF65-F5344CB8AC3E}">
        <p14:creationId xmlns:p14="http://schemas.microsoft.com/office/powerpoint/2010/main" val="53987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60DCCE-E31E-415E-480C-5618C3FBBB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A74EE-A1D1-4D88-BB0F-74F8BEADFA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1322" y="3904862"/>
            <a:ext cx="8269356" cy="886311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414238-0F3D-E4AD-EC6F-C0C4C67820B4}"/>
              </a:ext>
            </a:extLst>
          </p:cNvPr>
          <p:cNvSpPr txBox="1"/>
          <p:nvPr/>
        </p:nvSpPr>
        <p:spPr>
          <a:xfrm>
            <a:off x="2751973" y="1826214"/>
            <a:ext cx="6688054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sz="3600" b="1" dirty="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Amy Garrey (Lead Counselor; Ti-Z)</a:t>
            </a:r>
          </a:p>
          <a:p>
            <a:pPr algn="l">
              <a:spcAft>
                <a:spcPts val="600"/>
              </a:spcAft>
            </a:pPr>
            <a:r>
              <a:rPr lang="en-US" sz="3600" b="1" dirty="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Nicola Henry (A-</a:t>
            </a:r>
            <a:r>
              <a:rPr lang="en-US" sz="3600" b="1" dirty="0" err="1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Dj</a:t>
            </a:r>
            <a:r>
              <a:rPr lang="en-US" sz="3600" b="1" dirty="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)</a:t>
            </a:r>
          </a:p>
          <a:p>
            <a:pPr algn="l">
              <a:spcAft>
                <a:spcPts val="600"/>
              </a:spcAft>
            </a:pPr>
            <a:r>
              <a:rPr lang="en-US" sz="3600" b="1" dirty="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Angela Ball (Dk-Ko)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Chastity Rubin (Kr-O)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LaDale Webster (P-Th)</a:t>
            </a:r>
          </a:p>
        </p:txBody>
      </p:sp>
    </p:spTree>
    <p:extLst>
      <p:ext uri="{BB962C8B-B14F-4D97-AF65-F5344CB8AC3E}">
        <p14:creationId xmlns:p14="http://schemas.microsoft.com/office/powerpoint/2010/main" val="2889271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0B0996-9919-0BC9-CFE5-43DAF5D893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9336F-EDBF-60F9-1325-315A2E5FC0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1322" y="2183461"/>
            <a:ext cx="8269356" cy="886311"/>
          </a:xfrm>
        </p:spPr>
        <p:txBody>
          <a:bodyPr>
            <a:noAutofit/>
          </a:bodyPr>
          <a:lstStyle/>
          <a:p>
            <a:r>
              <a:rPr lang="en-US" sz="4400" dirty="0"/>
              <a:t>College and Career </a:t>
            </a:r>
            <a:br>
              <a:rPr lang="en-US" sz="4400" dirty="0"/>
            </a:br>
            <a:r>
              <a:rPr lang="en-US" sz="4400" dirty="0"/>
              <a:t>Readiness Advisor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23FB57B-4F24-254B-D65D-12D1B90D1F42}"/>
              </a:ext>
            </a:extLst>
          </p:cNvPr>
          <p:cNvSpPr txBox="1">
            <a:spLocks/>
          </p:cNvSpPr>
          <p:nvPr/>
        </p:nvSpPr>
        <p:spPr>
          <a:xfrm>
            <a:off x="1961322" y="3531638"/>
            <a:ext cx="8269356" cy="88631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sz="11700" dirty="0"/>
              <a:t>Dr. Kasha Williams</a:t>
            </a:r>
          </a:p>
          <a:p>
            <a:endParaRPr lang="en-US" sz="4400" dirty="0"/>
          </a:p>
          <a:p>
            <a:r>
              <a:rPr lang="en-US" sz="6700" dirty="0"/>
              <a:t>Info now, Questions Later</a:t>
            </a:r>
          </a:p>
        </p:txBody>
      </p:sp>
    </p:spTree>
    <p:extLst>
      <p:ext uri="{BB962C8B-B14F-4D97-AF65-F5344CB8AC3E}">
        <p14:creationId xmlns:p14="http://schemas.microsoft.com/office/powerpoint/2010/main" val="1365549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4479E-9E9D-538D-AC36-266AB4975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753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What Do You Want to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082093-B83F-0E91-CBA3-B85125FC76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4316"/>
            <a:ext cx="10515600" cy="4351338"/>
          </a:xfrm>
        </p:spPr>
        <p:txBody>
          <a:bodyPr/>
          <a:lstStyle/>
          <a:p>
            <a:r>
              <a:rPr lang="en-US" sz="3600" b="1" dirty="0"/>
              <a:t>College?</a:t>
            </a:r>
          </a:p>
          <a:p>
            <a:r>
              <a:rPr lang="en-US" sz="3600" b="1" dirty="0"/>
              <a:t>Military?</a:t>
            </a:r>
          </a:p>
          <a:p>
            <a:r>
              <a:rPr lang="en-US" sz="3600" b="1" dirty="0"/>
              <a:t>Trade School?</a:t>
            </a:r>
          </a:p>
          <a:p>
            <a:r>
              <a:rPr lang="en-US" sz="3600" b="1" dirty="0"/>
              <a:t>Workforce?</a:t>
            </a:r>
          </a:p>
          <a:p>
            <a:r>
              <a:rPr lang="en-US" sz="3600" b="1" dirty="0"/>
              <a:t>Still thinking about it? </a:t>
            </a:r>
          </a:p>
          <a:p>
            <a:pPr marL="0" indent="0">
              <a:buNone/>
            </a:pPr>
            <a:endParaRPr lang="en-US" b="1" dirty="0"/>
          </a:p>
          <a:p>
            <a:endParaRPr lang="en-US" b="1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3B9B60C-D31D-09ED-6071-4C90E70696A2}"/>
              </a:ext>
            </a:extLst>
          </p:cNvPr>
          <p:cNvSpPr txBox="1">
            <a:spLocks/>
          </p:cNvSpPr>
          <p:nvPr/>
        </p:nvSpPr>
        <p:spPr>
          <a:xfrm>
            <a:off x="838200" y="46323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sz="6600" dirty="0">
                <a:solidFill>
                  <a:srgbClr val="90292A"/>
                </a:solidFill>
              </a:rPr>
              <a:t>There Is A Place For Everyone! </a:t>
            </a:r>
          </a:p>
        </p:txBody>
      </p:sp>
      <p:pic>
        <p:nvPicPr>
          <p:cNvPr id="1026" name="Picture 2" descr="5,700+ Graduation Hat Toss Stock Photos, Pictures &amp; Royalty ...">
            <a:extLst>
              <a:ext uri="{FF2B5EF4-FFF2-40B4-BE49-F238E27FC236}">
                <a16:creationId xmlns:a16="http://schemas.microsoft.com/office/drawing/2014/main" id="{F8598CA4-8829-F052-DB2F-7B439F1DA5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935" y="1404316"/>
            <a:ext cx="4842013" cy="3228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1636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D20595-6FAA-F514-FB93-ADBBA31FA3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1DD2D-4429-C113-DF85-D77D54DF1D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1322" y="1244657"/>
            <a:ext cx="8269356" cy="886311"/>
          </a:xfrm>
        </p:spPr>
        <p:txBody>
          <a:bodyPr>
            <a:normAutofit fontScale="90000"/>
          </a:bodyPr>
          <a:lstStyle/>
          <a:p>
            <a:r>
              <a:rPr lang="en-US" dirty="0"/>
              <a:t>CCMR Connection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C0C104-B2F4-4D2B-D504-968444934971}"/>
              </a:ext>
            </a:extLst>
          </p:cNvPr>
          <p:cNvSpPr txBox="1"/>
          <p:nvPr/>
        </p:nvSpPr>
        <p:spPr>
          <a:xfrm>
            <a:off x="2517591" y="2130968"/>
            <a:ext cx="715681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/>
              <a:t>CTE CERTIFICATION (graduation)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/>
              <a:t>SAT, ACT (ongoing)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/>
              <a:t>AP EXAM (July), DUAL CREDIT (June)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/>
              <a:t>IEP-WORKFORCE READINESS (graduation)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/>
              <a:t>ON RAMPS (June-except USH, E4)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b="1" dirty="0"/>
              <a:t>TSI (MAY 15</a:t>
            </a:r>
            <a:r>
              <a:rPr lang="en-US" sz="2600" b="1" baseline="30000" dirty="0"/>
              <a:t>th</a:t>
            </a:r>
            <a:r>
              <a:rPr lang="en-US" sz="2600" b="1" dirty="0"/>
              <a:t>, JUNE 10</a:t>
            </a:r>
            <a:r>
              <a:rPr lang="en-US" sz="2600" b="1" baseline="30000" dirty="0"/>
              <a:t>th</a:t>
            </a:r>
            <a:r>
              <a:rPr lang="en-US" sz="2600" b="1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52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3 ft x 5 ft Patriarch Polyester American Flag at AmericanFlags">
            <a:extLst>
              <a:ext uri="{FF2B5EF4-FFF2-40B4-BE49-F238E27FC236}">
                <a16:creationId xmlns:a16="http://schemas.microsoft.com/office/drawing/2014/main" id="{94D2DC49-1E95-8D58-FBE2-228F0ED76C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11" b="16674"/>
          <a:stretch/>
        </p:blipFill>
        <p:spPr bwMode="auto">
          <a:xfrm>
            <a:off x="9166656" y="-7819"/>
            <a:ext cx="2887980" cy="1698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2BFB55-38EE-5733-CB8F-1618B71B8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Military Service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4BBAF1D-0046-5B92-8076-980FECC0BA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20171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Military academies are highly competitive and prepare students for service in the officer corps of the Army, Navy or Air Force</a:t>
            </a:r>
          </a:p>
          <a:p>
            <a:endParaRPr lang="en-US" b="1" dirty="0"/>
          </a:p>
          <a:p>
            <a:r>
              <a:rPr lang="en-US" b="1" dirty="0"/>
              <a:t>The ROTC is a college-based program for training commissioned officers of the United States armed forces. </a:t>
            </a:r>
          </a:p>
          <a:p>
            <a:pPr lvl="1"/>
            <a:r>
              <a:rPr lang="en-US" b="1" dirty="0"/>
              <a:t>The ROTC scholarship is viable at many different colleges and includes full tuition benefits</a:t>
            </a:r>
          </a:p>
          <a:p>
            <a:pPr lvl="1"/>
            <a:endParaRPr lang="en-US" b="1" dirty="0"/>
          </a:p>
          <a:p>
            <a:r>
              <a:rPr lang="en-US" b="1" dirty="0"/>
              <a:t>Your campus CCRA can assist with:</a:t>
            </a:r>
          </a:p>
          <a:p>
            <a:pPr lvl="1"/>
            <a:r>
              <a:rPr lang="en-US" b="1" dirty="0"/>
              <a:t>Connecting you with a local recruiter</a:t>
            </a:r>
          </a:p>
          <a:p>
            <a:pPr lvl="1"/>
            <a:r>
              <a:rPr lang="en-US" b="1" dirty="0"/>
              <a:t>Registration for a local ASVAB administration</a:t>
            </a:r>
          </a:p>
          <a:p>
            <a:pPr lvl="1"/>
            <a:endParaRPr lang="en-US" b="1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3D8689-8FA7-C391-3472-5CD8EE455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545D45-342F-CE54-9AAA-B435D5E81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7299-36CD-E049-B4A4-56FC7F2EF3F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03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570B5C-49D6-30F1-8C24-E46600FE7F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C71EB-F768-F8A2-C433-75226D87D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1320" y="1427681"/>
            <a:ext cx="8269356" cy="886311"/>
          </a:xfrm>
        </p:spPr>
        <p:txBody>
          <a:bodyPr>
            <a:normAutofit fontScale="90000"/>
          </a:bodyPr>
          <a:lstStyle/>
          <a:p>
            <a:r>
              <a:rPr lang="en-US" dirty="0"/>
              <a:t>Fall Industry Lineup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AC1315-7831-B69A-1FF9-E5F357E26D24}"/>
              </a:ext>
            </a:extLst>
          </p:cNvPr>
          <p:cNvSpPr txBox="1"/>
          <p:nvPr/>
        </p:nvSpPr>
        <p:spPr>
          <a:xfrm>
            <a:off x="3137416" y="2313992"/>
            <a:ext cx="5917163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CDL / Trucking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Real Estate License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Cosmetology / Barber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Welding, Refrigeration, HVAC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Car Dealer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Texas Workforce Commission</a:t>
            </a:r>
          </a:p>
        </p:txBody>
      </p:sp>
    </p:spTree>
    <p:extLst>
      <p:ext uri="{BB962C8B-B14F-4D97-AF65-F5344CB8AC3E}">
        <p14:creationId xmlns:p14="http://schemas.microsoft.com/office/powerpoint/2010/main" val="30776774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BISD Swatches 1">
      <a:dk1>
        <a:srgbClr val="545458"/>
      </a:dk1>
      <a:lt1>
        <a:srgbClr val="FFFFFF"/>
      </a:lt1>
      <a:dk2>
        <a:srgbClr val="205178"/>
      </a:dk2>
      <a:lt2>
        <a:srgbClr val="B7A99A"/>
      </a:lt2>
      <a:accent1>
        <a:srgbClr val="8F2828"/>
      </a:accent1>
      <a:accent2>
        <a:srgbClr val="0D6F74"/>
      </a:accent2>
      <a:accent3>
        <a:srgbClr val="4F863C"/>
      </a:accent3>
      <a:accent4>
        <a:srgbClr val="FFB81D"/>
      </a:accent4>
      <a:accent5>
        <a:srgbClr val="C5692E"/>
      </a:accent5>
      <a:accent6>
        <a:srgbClr val="75255E"/>
      </a:accent6>
      <a:hlink>
        <a:srgbClr val="0D6F74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eadthePAC2024 (1)" id="{AE89B1FD-B3FC-4941-B298-6E5D2A0DCE8B}" vid="{ACF8C8C0-7543-4095-A840-56EE77BB02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a92cbd0-5665-43fd-b1c0-bceae17b6877">
      <Terms xmlns="http://schemas.microsoft.com/office/infopath/2007/PartnerControls"/>
    </lcf76f155ced4ddcb4097134ff3c332f>
    <TaxCatchAll xmlns="a95cb747-53cb-4169-ae9d-b32a6e8fb03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7D89A3614E724194C6DF68FBA1217A" ma:contentTypeVersion="14" ma:contentTypeDescription="Create a new document." ma:contentTypeScope="" ma:versionID="3164f2281810f953ed8bbb1fd25c5bf3">
  <xsd:schema xmlns:xsd="http://www.w3.org/2001/XMLSchema" xmlns:xs="http://www.w3.org/2001/XMLSchema" xmlns:p="http://schemas.microsoft.com/office/2006/metadata/properties" xmlns:ns2="ca92cbd0-5665-43fd-b1c0-bceae17b6877" xmlns:ns3="a95cb747-53cb-4169-ae9d-b32a6e8fb033" targetNamespace="http://schemas.microsoft.com/office/2006/metadata/properties" ma:root="true" ma:fieldsID="3f6d2baf6d7afe7ba5d84d6c0838b4ac" ns2:_="" ns3:_="">
    <xsd:import namespace="ca92cbd0-5665-43fd-b1c0-bceae17b6877"/>
    <xsd:import namespace="a95cb747-53cb-4169-ae9d-b32a6e8fb03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92cbd0-5665-43fd-b1c0-bceae17b68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8013b17f-4c1e-49da-8a26-888c8b1ab74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5cb747-53cb-4169-ae9d-b32a6e8fb033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b77b77ac-0ff4-42cf-80c2-e2cd3287b0be}" ma:internalName="TaxCatchAll" ma:showField="CatchAllData" ma:web="a95cb747-53cb-4169-ae9d-b32a6e8fb03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863A2A5-5B14-4B41-80A1-72A5F503F34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6B9AF6C-47D6-443A-97B9-E38BF4195951}">
  <ds:schemaRefs>
    <ds:schemaRef ds:uri="http://schemas.openxmlformats.org/package/2006/metadata/core-properties"/>
    <ds:schemaRef ds:uri="http://purl.org/dc/dcmitype/"/>
    <ds:schemaRef ds:uri="http://purl.org/dc/terms/"/>
    <ds:schemaRef ds:uri="http://www.w3.org/XML/1998/namespace"/>
    <ds:schemaRef ds:uri="http://schemas.microsoft.com/office/infopath/2007/PartnerControls"/>
    <ds:schemaRef ds:uri="a95cb747-53cb-4169-ae9d-b32a6e8fb033"/>
    <ds:schemaRef ds:uri="http://schemas.microsoft.com/office/2006/documentManagement/types"/>
    <ds:schemaRef ds:uri="ca92cbd0-5665-43fd-b1c0-bceae17b6877"/>
    <ds:schemaRef ds:uri="http://schemas.microsoft.com/office/2006/metadata/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4D9C9C8D-D803-49C7-BB96-4ED9FE9F30FF}">
  <ds:schemaRefs>
    <ds:schemaRef ds:uri="a95cb747-53cb-4169-ae9d-b32a6e8fb033"/>
    <ds:schemaRef ds:uri="ca92cbd0-5665-43fd-b1c0-bceae17b687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37f4b8a2-ad4f-41b5-9a91-284d2cc38f56}" enabled="1" method="Standard" siteId="{70de1992-07c6-480f-a318-a1afcba03983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FBISD PPT Template</Template>
  <TotalTime>6560</TotalTime>
  <Words>1013</Words>
  <Application>Microsoft Office PowerPoint</Application>
  <PresentationFormat>Widescreen</PresentationFormat>
  <Paragraphs>175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Aptos</vt:lpstr>
      <vt:lpstr>Arial</vt:lpstr>
      <vt:lpstr>Calibri</vt:lpstr>
      <vt:lpstr>Roboto</vt:lpstr>
      <vt:lpstr>Office Theme</vt:lpstr>
      <vt:lpstr>Rising Senior Workshop April 15, 2025</vt:lpstr>
      <vt:lpstr> The purpose of this workshop is to improve communication and preparation.   The Class of 2026 will be knowledgeable about the senior year process in advance. </vt:lpstr>
      <vt:lpstr>Principal: Mr. Stewart  Class of 2026 AP:  Dr. Thompson</vt:lpstr>
      <vt:lpstr>  </vt:lpstr>
      <vt:lpstr>College and Career  Readiness Advisor</vt:lpstr>
      <vt:lpstr>What Do You Want to Do?</vt:lpstr>
      <vt:lpstr>CCMR Connection</vt:lpstr>
      <vt:lpstr>Military Service</vt:lpstr>
      <vt:lpstr>Fall Industry Lineup</vt:lpstr>
      <vt:lpstr>College Enrollment Benchmarks</vt:lpstr>
      <vt:lpstr>Applying for the FAFSA</vt:lpstr>
      <vt:lpstr>FAFSA UPLOAD</vt:lpstr>
      <vt:lpstr>Giveaway!! </vt:lpstr>
      <vt:lpstr>COMMUNICATION </vt:lpstr>
      <vt:lpstr>PowerPoint Presentation</vt:lpstr>
      <vt:lpstr>SchooLinks or it never happened!</vt:lpstr>
      <vt:lpstr>College Application Platforms (Opens 8/1)</vt:lpstr>
      <vt:lpstr>Timeline</vt:lpstr>
      <vt:lpstr>June-August 2025</vt:lpstr>
      <vt:lpstr>September-October 2025</vt:lpstr>
      <vt:lpstr>November 2025-February 2026</vt:lpstr>
      <vt:lpstr>March-May 2026</vt:lpstr>
      <vt:lpstr>PowerPoint Presentation</vt:lpstr>
      <vt:lpstr>Breakout Session</vt:lpstr>
      <vt:lpstr>Schoology &amp; Attendance</vt:lpstr>
      <vt:lpstr>SchooLinks Views</vt:lpstr>
      <vt:lpstr>PowerPoint Presentation</vt:lpstr>
      <vt:lpstr>Skyward Portfolio</vt:lpstr>
      <vt:lpstr>Ranking &amp; Transcripts</vt:lpstr>
      <vt:lpstr>PowerPoint Presentation</vt:lpstr>
      <vt:lpstr>Etiquette</vt:lpstr>
      <vt:lpstr>Applications</vt:lpstr>
      <vt:lpstr>How To Make A College List</vt:lpstr>
      <vt:lpstr>Credit Alternatives</vt:lpstr>
      <vt:lpstr>Make-Up Hours Note: 18 Credits = Senior!  Finish Strong!</vt:lpstr>
      <vt:lpstr> SchooLinks To-Do</vt:lpstr>
      <vt:lpstr>Finding Scholarships in SchooLinks</vt:lpstr>
      <vt:lpstr>PowerPoint Presentation</vt:lpstr>
      <vt:lpstr> THANK YOU Class of 2026!</vt:lpstr>
    </vt:vector>
  </TitlesOfParts>
  <Company>FBISD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Jakubik, Susanna</dc:creator>
  <cp:lastModifiedBy>Williams, Kasha</cp:lastModifiedBy>
  <cp:revision>8</cp:revision>
  <dcterms:created xsi:type="dcterms:W3CDTF">2025-03-17T22:37:01Z</dcterms:created>
  <dcterms:modified xsi:type="dcterms:W3CDTF">2025-04-14T20:34:39Z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0x0101002F7D89A3614E724194C6DF68FBA1217A</vt:lpwstr>
  </property>
  <property fmtid="{D5CDD505-2E9C-101B-9397-08002B2CF9AE}" pid="3" name="MediaServiceImageTags">
    <vt:lpwstr/>
  </property>
</Properties>
</file>